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61" r:id="rId5"/>
    <p:sldId id="267" r:id="rId6"/>
    <p:sldId id="266" r:id="rId7"/>
    <p:sldId id="268" r:id="rId8"/>
    <p:sldId id="263" r:id="rId9"/>
    <p:sldId id="265" r:id="rId10"/>
    <p:sldId id="269" r:id="rId11"/>
    <p:sldId id="260" r:id="rId12"/>
    <p:sldId id="264" r:id="rId13"/>
    <p:sldId id="262" r:id="rId14"/>
    <p:sldId id="25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4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032C-4479-834D-AEF5-321FD627E3D2}" type="datetimeFigureOut">
              <a:rPr lang="en-US" smtClean="0"/>
              <a:t>4/17/14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4FE1-9899-244A-9291-EAC28BECBA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032C-4479-834D-AEF5-321FD627E3D2}" type="datetimeFigureOut">
              <a:rPr lang="en-US" smtClean="0"/>
              <a:t>4/17/14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4FE1-9899-244A-9291-EAC28BECBA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032C-4479-834D-AEF5-321FD627E3D2}" type="datetimeFigureOut">
              <a:rPr lang="en-US" smtClean="0"/>
              <a:t>4/17/14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4FE1-9899-244A-9291-EAC28BECBA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032C-4479-834D-AEF5-321FD627E3D2}" type="datetimeFigureOut">
              <a:rPr lang="en-US" smtClean="0"/>
              <a:t>4/17/14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4FE1-9899-244A-9291-EAC28BECBA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032C-4479-834D-AEF5-321FD627E3D2}" type="datetimeFigureOut">
              <a:rPr lang="en-US" smtClean="0"/>
              <a:t>4/17/14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4FE1-9899-244A-9291-EAC28BECBA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032C-4479-834D-AEF5-321FD627E3D2}" type="datetimeFigureOut">
              <a:rPr lang="en-US" smtClean="0"/>
              <a:t>4/17/14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4FE1-9899-244A-9291-EAC28BECBA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032C-4479-834D-AEF5-321FD627E3D2}" type="datetimeFigureOut">
              <a:rPr lang="en-US" smtClean="0"/>
              <a:t>4/17/14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4FE1-9899-244A-9291-EAC28BECBA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032C-4479-834D-AEF5-321FD627E3D2}" type="datetimeFigureOut">
              <a:rPr lang="en-US" smtClean="0"/>
              <a:t>4/17/14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4FE1-9899-244A-9291-EAC28BECBA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032C-4479-834D-AEF5-321FD627E3D2}" type="datetimeFigureOut">
              <a:rPr lang="en-US" smtClean="0"/>
              <a:t>4/17/14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4FE1-9899-244A-9291-EAC28BECBA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032C-4479-834D-AEF5-321FD627E3D2}" type="datetimeFigureOut">
              <a:rPr lang="en-US" smtClean="0"/>
              <a:t>4/17/14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4FE1-9899-244A-9291-EAC28BECBA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E032C-4479-834D-AEF5-321FD627E3D2}" type="datetimeFigureOut">
              <a:rPr lang="en-US" smtClean="0"/>
              <a:t>4/17/14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1D4FE1-9899-244A-9291-EAC28BECBA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E032C-4479-834D-AEF5-321FD627E3D2}" type="datetimeFigureOut">
              <a:rPr lang="en-US" smtClean="0"/>
              <a:t>4/17/14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D4FE1-9899-244A-9291-EAC28BECBAB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9451"/>
            <a:ext cx="9144000" cy="46219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564689" y="4441423"/>
            <a:ext cx="7772400" cy="1470025"/>
          </a:xfrm>
        </p:spPr>
        <p:txBody>
          <a:bodyPr/>
          <a:lstStyle/>
          <a:p>
            <a:r>
              <a:rPr lang="en-US" dirty="0" smtClean="0"/>
              <a:t>Sir Ken Robinson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engage and succeed, education has to develop on three fronts.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1. Foster 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diversity by offering a broad curriculum and encourage individualization of the learning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process </a:t>
            </a:r>
          </a:p>
          <a:p>
            <a:pPr>
              <a:buClr>
                <a:schemeClr val="bg2">
                  <a:lumMod val="40000"/>
                  <a:lumOff val="60000"/>
                </a:schemeClr>
              </a:buClr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2. Foster curiosity 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through creative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teaching (which 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depends on high quality teacher training and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development)</a:t>
            </a:r>
          </a:p>
          <a:p>
            <a:pPr>
              <a:buClr>
                <a:schemeClr val="bg2">
                  <a:lumMod val="40000"/>
                  <a:lumOff val="60000"/>
                </a:schemeClr>
              </a:buClr>
            </a:pPr>
            <a:r>
              <a:rPr lang="en-US" dirty="0" smtClean="0"/>
              <a:t>3. Focus on </a:t>
            </a:r>
            <a:r>
              <a:rPr lang="en-US" dirty="0"/>
              <a:t>awakening creativity through alternative didactic processes</a:t>
            </a:r>
            <a:r>
              <a:rPr lang="en-US" dirty="0" smtClean="0"/>
              <a:t> (less </a:t>
            </a:r>
            <a:r>
              <a:rPr lang="en-US" dirty="0"/>
              <a:t>emphasis on standardized testing thereby giving the responsibility for defining the course of education to individual schools and teachers</a:t>
            </a:r>
            <a:r>
              <a:rPr lang="en-US" dirty="0" smtClean="0"/>
              <a:t>.) </a:t>
            </a:r>
          </a:p>
          <a:p>
            <a:pPr>
              <a:buClr>
                <a:schemeClr val="bg2">
                  <a:lumMod val="40000"/>
                  <a:lumOff val="60000"/>
                </a:schemeClr>
              </a:buClr>
            </a:pPr>
            <a:endParaRPr lang="en-US" dirty="0" smtClean="0"/>
          </a:p>
          <a:p>
            <a:pPr>
              <a:buClr>
                <a:schemeClr val="bg2">
                  <a:lumMod val="40000"/>
                  <a:lumOff val="60000"/>
                </a:schemeClr>
              </a:buClr>
            </a:pPr>
            <a:r>
              <a:rPr lang="en-US" dirty="0">
                <a:solidFill>
                  <a:srgbClr val="558ED5"/>
                </a:solidFill>
              </a:rPr>
              <a:t>P</a:t>
            </a:r>
            <a:r>
              <a:rPr lang="en-US" dirty="0" smtClean="0">
                <a:solidFill>
                  <a:srgbClr val="558ED5"/>
                </a:solidFill>
              </a:rPr>
              <a:t>resent </a:t>
            </a:r>
            <a:r>
              <a:rPr lang="en-US" dirty="0">
                <a:solidFill>
                  <a:srgbClr val="558ED5"/>
                </a:solidFill>
              </a:rPr>
              <a:t>education system in the </a:t>
            </a:r>
            <a:r>
              <a:rPr lang="en-US" dirty="0" smtClean="0">
                <a:solidFill>
                  <a:srgbClr val="558ED5"/>
                </a:solidFill>
              </a:rPr>
              <a:t>US fosters </a:t>
            </a:r>
            <a:r>
              <a:rPr lang="en-US" dirty="0">
                <a:solidFill>
                  <a:srgbClr val="558ED5"/>
                </a:solidFill>
              </a:rPr>
              <a:t>conformity, compliance, and standardization rather than creative approaches to learning.</a:t>
            </a:r>
            <a:r>
              <a:rPr lang="en-US" dirty="0" smtClean="0">
                <a:solidFill>
                  <a:srgbClr val="558ED5"/>
                </a:solidFill>
              </a:rPr>
              <a:t> </a:t>
            </a:r>
          </a:p>
          <a:p>
            <a:pPr>
              <a:buClr>
                <a:schemeClr val="bg2">
                  <a:lumMod val="40000"/>
                  <a:lumOff val="60000"/>
                </a:schemeClr>
              </a:buClr>
            </a:pPr>
            <a:r>
              <a:rPr lang="en-US" dirty="0"/>
              <a:t>E</a:t>
            </a:r>
            <a:r>
              <a:rPr lang="en-US" dirty="0" smtClean="0"/>
              <a:t>ducation </a:t>
            </a:r>
            <a:r>
              <a:rPr lang="en-US" dirty="0"/>
              <a:t>is an organic system, not a mechanical one.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Connection </a:t>
            </a:r>
            <a:r>
              <a:rPr lang="en-US" dirty="0" smtClean="0"/>
              <a:t>(Ch.8: Assessing Creativity)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Divergent Thinking: Ability to come up with many possible solutions (Convergent Thinking: Narrowing possibilities to a specific answer)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5763" y="3368721"/>
            <a:ext cx="6262564" cy="33590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533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many uses can you think </a:t>
            </a:r>
            <a:br>
              <a:rPr lang="en-US" dirty="0" smtClean="0"/>
            </a:br>
            <a:r>
              <a:rPr lang="en-US" dirty="0" smtClean="0"/>
              <a:t>of for a paper clip?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19000"/>
          </a:blip>
          <a:stretch>
            <a:fillRect/>
          </a:stretch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the Education Paradigm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www.youtube.com/watch?feature</a:t>
            </a:r>
            <a:r>
              <a:rPr lang="en-US" dirty="0" smtClean="0"/>
              <a:t>=</a:t>
            </a:r>
            <a:r>
              <a:rPr lang="en-US" dirty="0" err="1" smtClean="0"/>
              <a:t>player_embedded&amp;v</a:t>
            </a:r>
            <a:r>
              <a:rPr lang="en-US" dirty="0" smtClean="0"/>
              <a:t>=zDZFcDGpL4U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856"/>
            <a:ext cx="5249268" cy="64540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9105" y="0"/>
            <a:ext cx="3517488" cy="23733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9105" y="2373357"/>
            <a:ext cx="3517488" cy="33837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9105" y="4358033"/>
            <a:ext cx="3526280" cy="24999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Sir Ken Robinson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200" dirty="0" smtClean="0"/>
              <a:t>1950: Born in Liverpool, England to working class family (6 siblings)</a:t>
            </a:r>
          </a:p>
          <a:p>
            <a:r>
              <a:rPr lang="en-US" sz="2200" dirty="0" smtClean="0"/>
              <a:t>1954: Contracted polio at age 6 and attended a special needs school</a:t>
            </a:r>
          </a:p>
          <a:p>
            <a:r>
              <a:rPr lang="en-US" sz="2200" dirty="0" smtClean="0"/>
              <a:t>1968: In college, studied English and Drama</a:t>
            </a:r>
          </a:p>
          <a:p>
            <a:r>
              <a:rPr lang="en-US" sz="2200" dirty="0" smtClean="0"/>
              <a:t>1981: Received PhD researching drama and theater in education</a:t>
            </a:r>
          </a:p>
          <a:p>
            <a:r>
              <a:rPr lang="en-US" sz="2200" dirty="0" smtClean="0"/>
              <a:t>“Education is taking us into a future we cannot grasp.”</a:t>
            </a:r>
          </a:p>
          <a:p>
            <a:r>
              <a:rPr lang="en-US" sz="2200" dirty="0" smtClean="0"/>
              <a:t>1985: Director of “The Arts in Schools Project”</a:t>
            </a:r>
          </a:p>
          <a:p>
            <a:r>
              <a:rPr lang="en-US" sz="2200" dirty="0" smtClean="0"/>
              <a:t>1988: Professor of Education at University of Warwick</a:t>
            </a:r>
          </a:p>
          <a:p>
            <a:r>
              <a:rPr lang="en-US" sz="2200" dirty="0" smtClean="0"/>
              <a:t>2001: Senior Advisor of Education and Creativity at Getty Museum</a:t>
            </a:r>
          </a:p>
          <a:p>
            <a:r>
              <a:rPr lang="en-US" sz="2200" dirty="0" smtClean="0"/>
              <a:t>2003: Knighted by Queen Elizabeth for his services to the Arts</a:t>
            </a:r>
          </a:p>
          <a:p>
            <a:r>
              <a:rPr lang="en-US" sz="2200" dirty="0" smtClean="0"/>
              <a:t>Currently: Speaks </a:t>
            </a:r>
            <a:r>
              <a:rPr lang="en-US" sz="2200" dirty="0"/>
              <a:t>to audiences throughout the world on the creative challenges facing business and education in the new global economies</a:t>
            </a:r>
            <a:r>
              <a:rPr lang="en-US" sz="2200" dirty="0" smtClean="0"/>
              <a:t>.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engage and succeed, education has to develop on three fronts.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1. Foster </a:t>
            </a:r>
            <a:r>
              <a:rPr lang="en-US" dirty="0"/>
              <a:t>diversity by offering a broad curriculum and encourage individualization of the learning </a:t>
            </a:r>
            <a:r>
              <a:rPr lang="en-US" dirty="0" smtClean="0"/>
              <a:t>process </a:t>
            </a:r>
          </a:p>
          <a:p>
            <a:r>
              <a:rPr lang="en-US" dirty="0" smtClean="0"/>
              <a:t>2. Foster curiosity </a:t>
            </a:r>
            <a:r>
              <a:rPr lang="en-US" dirty="0"/>
              <a:t>through creative </a:t>
            </a:r>
            <a:r>
              <a:rPr lang="en-US" dirty="0" smtClean="0"/>
              <a:t>teaching (which </a:t>
            </a:r>
            <a:r>
              <a:rPr lang="en-US" dirty="0"/>
              <a:t>depends on high quality teacher training and </a:t>
            </a:r>
            <a:r>
              <a:rPr lang="en-US" dirty="0" smtClean="0"/>
              <a:t>development)</a:t>
            </a:r>
          </a:p>
          <a:p>
            <a:r>
              <a:rPr lang="en-US" dirty="0" smtClean="0"/>
              <a:t>3. Focus on </a:t>
            </a:r>
            <a:r>
              <a:rPr lang="en-US" dirty="0"/>
              <a:t>awakening creativity through alternative didactic processes</a:t>
            </a:r>
            <a:r>
              <a:rPr lang="en-US" dirty="0" smtClean="0"/>
              <a:t> (less </a:t>
            </a:r>
            <a:r>
              <a:rPr lang="en-US" dirty="0"/>
              <a:t>emphasis on standardized testing thereby giving the responsibility for defining the course of education to individual schools and teachers</a:t>
            </a:r>
            <a:r>
              <a:rPr lang="en-US" dirty="0" smtClean="0"/>
              <a:t>.) </a:t>
            </a:r>
          </a:p>
          <a:p>
            <a:endParaRPr lang="en-US" dirty="0" smtClean="0"/>
          </a:p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P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resent 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education system in the 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US fosters 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conformity, compliance, and standardization rather than creative approaches to learning.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</a:p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E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ducation 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is an organic system, not a mechanical one.</a:t>
            </a:r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19000"/>
          </a:blip>
          <a:stretch>
            <a:fillRect/>
          </a:stretch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the Education Paradigm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www.youtube.com/watch?feature</a:t>
            </a:r>
            <a:r>
              <a:rPr lang="en-US" dirty="0" smtClean="0"/>
              <a:t>=</a:t>
            </a:r>
            <a:r>
              <a:rPr lang="en-US" dirty="0" err="1" smtClean="0"/>
              <a:t>player_embedded&amp;v</a:t>
            </a:r>
            <a:r>
              <a:rPr lang="en-US" dirty="0" smtClean="0"/>
              <a:t>=zDZFcDGpL4U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engage and succeed, education has to develop on three fronts.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1. Foster </a:t>
            </a:r>
            <a:r>
              <a:rPr lang="en-US" dirty="0"/>
              <a:t>diversity by offering a broad curriculum and encourage individualization of the learning </a:t>
            </a:r>
            <a:r>
              <a:rPr lang="en-US" dirty="0" smtClean="0"/>
              <a:t>process </a:t>
            </a:r>
          </a:p>
          <a:p>
            <a:pPr>
              <a:buClr>
                <a:schemeClr val="bg2">
                  <a:lumMod val="40000"/>
                  <a:lumOff val="60000"/>
                </a:schemeClr>
              </a:buClr>
            </a:pPr>
            <a:r>
              <a:rPr lang="en-US" dirty="0" smtClean="0">
                <a:solidFill>
                  <a:srgbClr val="558ED5"/>
                </a:solidFill>
              </a:rPr>
              <a:t>2. Foster curiosity </a:t>
            </a:r>
            <a:r>
              <a:rPr lang="en-US" dirty="0">
                <a:solidFill>
                  <a:srgbClr val="558ED5"/>
                </a:solidFill>
              </a:rPr>
              <a:t>through creative </a:t>
            </a:r>
            <a:r>
              <a:rPr lang="en-US" dirty="0" smtClean="0">
                <a:solidFill>
                  <a:srgbClr val="558ED5"/>
                </a:solidFill>
              </a:rPr>
              <a:t>teaching (which </a:t>
            </a:r>
            <a:r>
              <a:rPr lang="en-US" dirty="0">
                <a:solidFill>
                  <a:srgbClr val="558ED5"/>
                </a:solidFill>
              </a:rPr>
              <a:t>depends on high quality teacher training and </a:t>
            </a:r>
            <a:r>
              <a:rPr lang="en-US" dirty="0" smtClean="0">
                <a:solidFill>
                  <a:srgbClr val="558ED5"/>
                </a:solidFill>
              </a:rPr>
              <a:t>development)</a:t>
            </a:r>
          </a:p>
          <a:p>
            <a:pPr>
              <a:buClr>
                <a:schemeClr val="bg2">
                  <a:lumMod val="40000"/>
                  <a:lumOff val="60000"/>
                </a:schemeClr>
              </a:buClr>
            </a:pPr>
            <a:r>
              <a:rPr lang="en-US" dirty="0" smtClean="0">
                <a:solidFill>
                  <a:srgbClr val="558ED5"/>
                </a:solidFill>
              </a:rPr>
              <a:t>3. Focus on </a:t>
            </a:r>
            <a:r>
              <a:rPr lang="en-US" dirty="0">
                <a:solidFill>
                  <a:srgbClr val="558ED5"/>
                </a:solidFill>
              </a:rPr>
              <a:t>awakening creativity through alternative didactic processes</a:t>
            </a:r>
            <a:r>
              <a:rPr lang="en-US" dirty="0" smtClean="0">
                <a:solidFill>
                  <a:srgbClr val="558ED5"/>
                </a:solidFill>
              </a:rPr>
              <a:t> (less </a:t>
            </a:r>
            <a:r>
              <a:rPr lang="en-US" dirty="0">
                <a:solidFill>
                  <a:srgbClr val="558ED5"/>
                </a:solidFill>
              </a:rPr>
              <a:t>emphasis on standardized testing thereby giving the responsibility for defining the course of education to individual schools and teachers</a:t>
            </a:r>
            <a:r>
              <a:rPr lang="en-US" dirty="0" smtClean="0">
                <a:solidFill>
                  <a:srgbClr val="558ED5"/>
                </a:solidFill>
              </a:rPr>
              <a:t>.) </a:t>
            </a:r>
          </a:p>
          <a:p>
            <a:pPr>
              <a:buClr>
                <a:schemeClr val="bg2">
                  <a:lumMod val="40000"/>
                  <a:lumOff val="60000"/>
                </a:schemeClr>
              </a:buClr>
            </a:pPr>
            <a:endParaRPr lang="en-US" dirty="0" smtClean="0">
              <a:solidFill>
                <a:srgbClr val="558ED5"/>
              </a:solidFill>
            </a:endParaRPr>
          </a:p>
          <a:p>
            <a:pPr>
              <a:buClr>
                <a:schemeClr val="bg2">
                  <a:lumMod val="40000"/>
                  <a:lumOff val="60000"/>
                </a:schemeClr>
              </a:buClr>
            </a:pPr>
            <a:r>
              <a:rPr lang="en-US" dirty="0">
                <a:solidFill>
                  <a:srgbClr val="558ED5"/>
                </a:solidFill>
              </a:rPr>
              <a:t>P</a:t>
            </a:r>
            <a:r>
              <a:rPr lang="en-US" dirty="0" smtClean="0">
                <a:solidFill>
                  <a:srgbClr val="558ED5"/>
                </a:solidFill>
              </a:rPr>
              <a:t>resent </a:t>
            </a:r>
            <a:r>
              <a:rPr lang="en-US" dirty="0">
                <a:solidFill>
                  <a:srgbClr val="558ED5"/>
                </a:solidFill>
              </a:rPr>
              <a:t>education system in the </a:t>
            </a:r>
            <a:r>
              <a:rPr lang="en-US" dirty="0" smtClean="0">
                <a:solidFill>
                  <a:srgbClr val="558ED5"/>
                </a:solidFill>
              </a:rPr>
              <a:t>US fosters </a:t>
            </a:r>
            <a:r>
              <a:rPr lang="en-US" dirty="0">
                <a:solidFill>
                  <a:srgbClr val="558ED5"/>
                </a:solidFill>
              </a:rPr>
              <a:t>conformity, compliance, and standardization rather than creative approaches to learning.</a:t>
            </a:r>
            <a:r>
              <a:rPr lang="en-US" dirty="0" smtClean="0">
                <a:solidFill>
                  <a:srgbClr val="558ED5"/>
                </a:solidFill>
              </a:rPr>
              <a:t> </a:t>
            </a:r>
          </a:p>
          <a:p>
            <a:pPr>
              <a:buClr>
                <a:schemeClr val="bg2">
                  <a:lumMod val="40000"/>
                  <a:lumOff val="60000"/>
                </a:schemeClr>
              </a:buClr>
            </a:pPr>
            <a:r>
              <a:rPr lang="en-US" dirty="0">
                <a:solidFill>
                  <a:srgbClr val="558ED5"/>
                </a:solidFill>
              </a:rPr>
              <a:t>E</a:t>
            </a:r>
            <a:r>
              <a:rPr lang="en-US" dirty="0" smtClean="0">
                <a:solidFill>
                  <a:srgbClr val="558ED5"/>
                </a:solidFill>
              </a:rPr>
              <a:t>ducation </a:t>
            </a:r>
            <a:r>
              <a:rPr lang="en-US" dirty="0">
                <a:solidFill>
                  <a:srgbClr val="558ED5"/>
                </a:solidFill>
              </a:rPr>
              <a:t>is an organic system, not a mechanical one.</a:t>
            </a:r>
            <a:r>
              <a:rPr lang="en-US" dirty="0" smtClean="0">
                <a:solidFill>
                  <a:srgbClr val="558ED5"/>
                </a:solidFill>
              </a:rPr>
              <a:t> </a:t>
            </a:r>
            <a:endParaRPr lang="en-US" dirty="0">
              <a:solidFill>
                <a:srgbClr val="558ED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24000"/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Connection </a:t>
            </a:r>
            <a:r>
              <a:rPr lang="en-US" dirty="0" smtClean="0"/>
              <a:t>(Ch.11: Interests, Curiosity, Emotions, and Anxiety)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65629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As part of your interview for a job in a large high school, the principal asks, 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“How would you get students interested in learning? 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smtClean="0"/>
              <a:t>	Could you tap your interests in your teaching?”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engage and succeed, education has to develop on three fronts.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1. Foster </a:t>
            </a:r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diversity by offering a broad curriculum and encourage individualization of the learning 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process </a:t>
            </a:r>
          </a:p>
          <a:p>
            <a:pPr>
              <a:buClr>
                <a:schemeClr val="bg2">
                  <a:lumMod val="40000"/>
                  <a:lumOff val="60000"/>
                </a:schemeClr>
              </a:buClr>
            </a:pPr>
            <a:r>
              <a:rPr lang="en-US" dirty="0" smtClean="0"/>
              <a:t>2. Foster curiosity </a:t>
            </a:r>
            <a:r>
              <a:rPr lang="en-US" dirty="0"/>
              <a:t>through creative </a:t>
            </a:r>
            <a:r>
              <a:rPr lang="en-US" dirty="0" smtClean="0"/>
              <a:t>teaching (which </a:t>
            </a:r>
            <a:r>
              <a:rPr lang="en-US" dirty="0"/>
              <a:t>depends on high quality teacher training and </a:t>
            </a:r>
            <a:r>
              <a:rPr lang="en-US" dirty="0" smtClean="0"/>
              <a:t>development)</a:t>
            </a:r>
          </a:p>
          <a:p>
            <a:pPr>
              <a:buClr>
                <a:schemeClr val="bg2">
                  <a:lumMod val="40000"/>
                  <a:lumOff val="60000"/>
                </a:schemeClr>
              </a:buClr>
            </a:pPr>
            <a:r>
              <a:rPr lang="en-US" dirty="0" smtClean="0">
                <a:solidFill>
                  <a:srgbClr val="558ED5"/>
                </a:solidFill>
              </a:rPr>
              <a:t>3. Focus on </a:t>
            </a:r>
            <a:r>
              <a:rPr lang="en-US" dirty="0">
                <a:solidFill>
                  <a:srgbClr val="558ED5"/>
                </a:solidFill>
              </a:rPr>
              <a:t>awakening creativity through alternative didactic processes</a:t>
            </a:r>
            <a:r>
              <a:rPr lang="en-US" dirty="0" smtClean="0">
                <a:solidFill>
                  <a:srgbClr val="558ED5"/>
                </a:solidFill>
              </a:rPr>
              <a:t> (less </a:t>
            </a:r>
            <a:r>
              <a:rPr lang="en-US" dirty="0">
                <a:solidFill>
                  <a:srgbClr val="558ED5"/>
                </a:solidFill>
              </a:rPr>
              <a:t>emphasis on standardized testing thereby giving the responsibility for defining the course of education to individual schools and teachers</a:t>
            </a:r>
            <a:r>
              <a:rPr lang="en-US" dirty="0" smtClean="0">
                <a:solidFill>
                  <a:srgbClr val="558ED5"/>
                </a:solidFill>
              </a:rPr>
              <a:t>.) </a:t>
            </a:r>
          </a:p>
          <a:p>
            <a:pPr>
              <a:buClr>
                <a:schemeClr val="bg2">
                  <a:lumMod val="40000"/>
                  <a:lumOff val="60000"/>
                </a:schemeClr>
              </a:buClr>
            </a:pPr>
            <a:endParaRPr lang="en-US" dirty="0" smtClean="0"/>
          </a:p>
          <a:p>
            <a:pPr>
              <a:buClr>
                <a:schemeClr val="bg2">
                  <a:lumMod val="40000"/>
                  <a:lumOff val="60000"/>
                </a:schemeClr>
              </a:buClr>
            </a:pPr>
            <a:r>
              <a:rPr lang="en-US" dirty="0">
                <a:solidFill>
                  <a:srgbClr val="558ED5"/>
                </a:solidFill>
              </a:rPr>
              <a:t>P</a:t>
            </a:r>
            <a:r>
              <a:rPr lang="en-US" dirty="0" smtClean="0">
                <a:solidFill>
                  <a:srgbClr val="558ED5"/>
                </a:solidFill>
              </a:rPr>
              <a:t>resent </a:t>
            </a:r>
            <a:r>
              <a:rPr lang="en-US" dirty="0">
                <a:solidFill>
                  <a:srgbClr val="558ED5"/>
                </a:solidFill>
              </a:rPr>
              <a:t>education system in the </a:t>
            </a:r>
            <a:r>
              <a:rPr lang="en-US" dirty="0" smtClean="0">
                <a:solidFill>
                  <a:srgbClr val="558ED5"/>
                </a:solidFill>
              </a:rPr>
              <a:t>US fosters </a:t>
            </a:r>
            <a:r>
              <a:rPr lang="en-US" dirty="0">
                <a:solidFill>
                  <a:srgbClr val="558ED5"/>
                </a:solidFill>
              </a:rPr>
              <a:t>conformity, compliance, and standardization rather than creative approaches to learning.</a:t>
            </a:r>
            <a:r>
              <a:rPr lang="en-US" dirty="0" smtClean="0">
                <a:solidFill>
                  <a:srgbClr val="558ED5"/>
                </a:solidFill>
              </a:rPr>
              <a:t> </a:t>
            </a:r>
          </a:p>
          <a:p>
            <a:pPr>
              <a:buClr>
                <a:schemeClr val="bg2">
                  <a:lumMod val="40000"/>
                  <a:lumOff val="60000"/>
                </a:schemeClr>
              </a:buClr>
            </a:pPr>
            <a:r>
              <a:rPr lang="en-US" dirty="0">
                <a:solidFill>
                  <a:srgbClr val="558ED5"/>
                </a:solidFill>
              </a:rPr>
              <a:t>E</a:t>
            </a:r>
            <a:r>
              <a:rPr lang="en-US" dirty="0" smtClean="0">
                <a:solidFill>
                  <a:srgbClr val="558ED5"/>
                </a:solidFill>
              </a:rPr>
              <a:t>ducation </a:t>
            </a:r>
            <a:r>
              <a:rPr lang="en-US" dirty="0">
                <a:solidFill>
                  <a:srgbClr val="558ED5"/>
                </a:solidFill>
              </a:rPr>
              <a:t>is an organic system, not a mechanical one.</a:t>
            </a:r>
            <a:r>
              <a:rPr lang="en-US" dirty="0" smtClean="0">
                <a:solidFill>
                  <a:srgbClr val="558ED5"/>
                </a:solidFill>
              </a:rPr>
              <a:t> </a:t>
            </a:r>
            <a:endParaRPr lang="en-US" dirty="0">
              <a:solidFill>
                <a:srgbClr val="558ED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24000"/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Connection </a:t>
            </a:r>
            <a:r>
              <a:rPr lang="en-US" dirty="0" smtClean="0"/>
              <a:t>(Ch.8: Defining Creativity)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Creativity: Imaginative, original thinking or problem solving</a:t>
            </a:r>
          </a:p>
          <a:p>
            <a:pPr lvl="1"/>
            <a:r>
              <a:rPr lang="en-US" dirty="0" smtClean="0"/>
              <a:t>Often involves more than one person</a:t>
            </a:r>
          </a:p>
          <a:p>
            <a:pPr lvl="1"/>
            <a:r>
              <a:rPr lang="en-US" dirty="0" smtClean="0"/>
              <a:t>Happens when people apply their abilities as part of a helpful process in a supportive environment</a:t>
            </a:r>
          </a:p>
          <a:p>
            <a:pPr lvl="1"/>
            <a:r>
              <a:rPr lang="en-US" dirty="0" smtClean="0"/>
              <a:t>Results in an identifiable product that is new and useful to a culture or situation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24000"/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Connection </a:t>
            </a:r>
            <a:r>
              <a:rPr lang="en-US" dirty="0" smtClean="0"/>
              <a:t>(Ch.8: Big C Revolutionary Innovation)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Innovators usually have encouragement from early childhood (Gardner)</a:t>
            </a:r>
          </a:p>
          <a:p>
            <a:pPr lvl="1"/>
            <a:r>
              <a:rPr lang="en-US" dirty="0" smtClean="0"/>
              <a:t>Avoid pushing so hard that the child’s intrinsic passion to master a field becomes a craving for extrinsic rewards</a:t>
            </a:r>
          </a:p>
          <a:p>
            <a:pPr lvl="1"/>
            <a:r>
              <a:rPr lang="en-US" dirty="0" smtClean="0"/>
              <a:t>Avoid pushing so hard that the child later looks back on a missed childhood</a:t>
            </a:r>
          </a:p>
          <a:p>
            <a:pPr lvl="1"/>
            <a:r>
              <a:rPr lang="en-US" dirty="0" smtClean="0"/>
              <a:t>Avoid freezing the child into a safe, technically perfect way of performing that has led to lavish rewards</a:t>
            </a:r>
          </a:p>
          <a:p>
            <a:pPr lvl="1"/>
            <a:r>
              <a:rPr lang="en-US" dirty="0" smtClean="0"/>
              <a:t>Be aware of the psychological wounds that can follow when the child who can perform becomes the forgotten adult who can do nothing more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866</Words>
  <Application>Microsoft Macintosh PowerPoint</Application>
  <PresentationFormat>On-screen Show (4:3)</PresentationFormat>
  <Paragraphs>63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Sir Ken Robinson</vt:lpstr>
      <vt:lpstr>Sir Ken Robinson</vt:lpstr>
      <vt:lpstr>To engage and succeed, education has to develop on three fronts. </vt:lpstr>
      <vt:lpstr>Changing the Education Paradigm</vt:lpstr>
      <vt:lpstr>To engage and succeed, education has to develop on three fronts. </vt:lpstr>
      <vt:lpstr>Connection (Ch.11: Interests, Curiosity, Emotions, and Anxiety)</vt:lpstr>
      <vt:lpstr>To engage and succeed, education has to develop on three fronts. </vt:lpstr>
      <vt:lpstr>Connection (Ch.8: Defining Creativity)</vt:lpstr>
      <vt:lpstr>Connection (Ch.8: Big C Revolutionary Innovation)</vt:lpstr>
      <vt:lpstr>To engage and succeed, education has to develop on three fronts. </vt:lpstr>
      <vt:lpstr>Connection (Ch.8: Assessing Creativity)</vt:lpstr>
      <vt:lpstr>How many uses can you think  of for a paper clip?</vt:lpstr>
      <vt:lpstr>Changing the Education Paradigm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Sir Ken Robinson</dc:title>
  <dc:creator>Mary Wischmeyer</dc:creator>
  <cp:lastModifiedBy>Mary Wischmeyer</cp:lastModifiedBy>
  <cp:revision>4</cp:revision>
  <dcterms:created xsi:type="dcterms:W3CDTF">2014-04-17T15:29:29Z</dcterms:created>
  <dcterms:modified xsi:type="dcterms:W3CDTF">2014-04-17T20:42:53Z</dcterms:modified>
</cp:coreProperties>
</file>